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14b5ea2952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g114b5ea2952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195987e90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12195987e90_1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195987e90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12195987e90_1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1aa6fc385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g121aa6fc385_2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195987e90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12195987e90_1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195987e90_1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g12195987e90_1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195987e90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g12195987e90_1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1aa6fc385_2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121aa6fc385_2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1aa6fc385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121aa6fc385_1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195987e90_1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g12195987e90_1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1aa6fc385_4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g121aa6fc385_4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4b5ea2952_2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g114b5ea2952_2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195987e90_1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12195987e90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1aa6fc385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121aa6fc385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1aa6fc385_3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g121aa6fc385_3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195987e90_1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g12195987e90_1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195987e90_1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12195987e90_1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195987e90_1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g12195987e90_1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4b5ea2952_4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g114b5ea2952_4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1aa6fc385_2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121aa6fc385_2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4b5ea2952_4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114b5ea2952_4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4b5ea2952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114b5ea2952_1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195987e90_1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12195987e90_1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4b5ea2952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14b5ea2952_1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195987e90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g12195987e90_1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3e35e2b6a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g123e35e2b6a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195987e90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g12195987e90_1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195987e90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12195987e90_1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与副标题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92969" y="2658814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4456C"/>
              </a:buClr>
              <a:buSzPts val="1700"/>
              <a:buChar char="■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4456C"/>
              </a:buClr>
              <a:buSzPts val="1700"/>
              <a:buChar char="●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4456C"/>
              </a:buClr>
              <a:buSzPts val="1700"/>
              <a:buChar char="○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4456C"/>
              </a:buClr>
              <a:buSzPts val="17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49018" y="4902398"/>
            <a:ext cx="2412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image" Target="../media/image13.png"/><Relationship Id="rId6" Type="http://schemas.openxmlformats.org/officeDocument/2006/relationships/image" Target="../media/image12.jp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4294967295" type="ctrTitle"/>
          </p:nvPr>
        </p:nvSpPr>
        <p:spPr>
          <a:xfrm>
            <a:off x="-14375" y="778275"/>
            <a:ext cx="9144000" cy="1606800"/>
          </a:xfrm>
          <a:prstGeom prst="rect">
            <a:avLst/>
          </a:prstGeom>
          <a:solidFill>
            <a:srgbClr val="19456F"/>
          </a:solidFill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2475"/>
              <a:buFont typeface="Calibri"/>
              <a:buNone/>
            </a:pPr>
            <a:r>
              <a:t/>
            </a:r>
            <a:endParaRPr sz="404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2475"/>
              <a:buFont typeface="Calibri"/>
              <a:buNone/>
            </a:pPr>
            <a:r>
              <a:rPr lang="zh-CN" sz="404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Study on Characteristics Influencing Airbnb Rental Popularity in Shanghai</a:t>
            </a:r>
            <a:endParaRPr sz="404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2475"/>
              <a:buFont typeface="Calibri"/>
              <a:buNone/>
            </a:pPr>
            <a:r>
              <a:t/>
            </a:r>
            <a:endParaRPr sz="404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200000"/>
              <a:buFont typeface="Calibri"/>
              <a:buNone/>
            </a:pPr>
            <a:r>
              <a:t/>
            </a:r>
            <a:endParaRPr sz="207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/>
          <p:nvPr>
            <p:ph idx="4294967295" type="subTitle"/>
          </p:nvPr>
        </p:nvSpPr>
        <p:spPr>
          <a:xfrm>
            <a:off x="261937" y="2705406"/>
            <a:ext cx="8615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56C"/>
              </a:buClr>
              <a:buSzPts val="2300"/>
              <a:buFont typeface="Calibri"/>
              <a:buNone/>
            </a:pPr>
            <a:r>
              <a:rPr b="0" i="0" lang="zh-CN" sz="2300" u="none" cap="none" strike="noStrike">
                <a:solidFill>
                  <a:srgbClr val="24456C"/>
                </a:solidFill>
                <a:latin typeface="Calibri"/>
                <a:ea typeface="Calibri"/>
                <a:cs typeface="Calibri"/>
                <a:sym typeface="Calibri"/>
              </a:rPr>
              <a:t>Group Members: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56C"/>
              </a:buClr>
              <a:buSzPts val="1300"/>
              <a:buFont typeface="Calibri"/>
              <a:buNone/>
            </a:pPr>
            <a:r>
              <a:rPr lang="zh-CN" sz="1300">
                <a:solidFill>
                  <a:srgbClr val="24456C"/>
                </a:solidFill>
                <a:latin typeface="Calibri"/>
                <a:ea typeface="Calibri"/>
                <a:cs typeface="Calibri"/>
                <a:sym typeface="Calibri"/>
              </a:rPr>
              <a:t>Ruitian Wu</a:t>
            </a:r>
            <a:r>
              <a:rPr lang="zh-CN" sz="1300">
                <a:solidFill>
                  <a:srgbClr val="24456C"/>
                </a:solidFill>
                <a:latin typeface="Calibri"/>
                <a:ea typeface="Calibri"/>
                <a:cs typeface="Calibri"/>
                <a:sym typeface="Calibri"/>
              </a:rPr>
              <a:t> (rw219@duke.edu)</a:t>
            </a:r>
            <a:endParaRPr sz="1300">
              <a:solidFill>
                <a:srgbClr val="24456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56C"/>
              </a:buClr>
              <a:buSzPts val="1300"/>
              <a:buFont typeface="Calibri"/>
              <a:buNone/>
            </a:pPr>
            <a:r>
              <a:rPr lang="zh-CN" sz="1300">
                <a:solidFill>
                  <a:srgbClr val="24456C"/>
                </a:solidFill>
                <a:latin typeface="Calibri"/>
                <a:ea typeface="Calibri"/>
                <a:cs typeface="Calibri"/>
                <a:sym typeface="Calibri"/>
              </a:rPr>
              <a:t>Sissi Wang(xw187@duke.edu)</a:t>
            </a:r>
            <a:endParaRPr sz="1300">
              <a:solidFill>
                <a:srgbClr val="24456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456C"/>
              </a:buClr>
              <a:buSzPts val="1300"/>
              <a:buFont typeface="Calibri"/>
              <a:buNone/>
            </a:pPr>
            <a:r>
              <a:rPr lang="zh-CN" sz="1300">
                <a:solidFill>
                  <a:srgbClr val="24456C"/>
                </a:solidFill>
                <a:latin typeface="Calibri"/>
                <a:ea typeface="Calibri"/>
                <a:cs typeface="Calibri"/>
                <a:sym typeface="Calibri"/>
              </a:rPr>
              <a:t>Yuzhe Gu (yg172@duke.edu)</a:t>
            </a:r>
            <a:endParaRPr sz="1300">
              <a:solidFill>
                <a:srgbClr val="24456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 txBox="1"/>
          <p:nvPr>
            <p:ph idx="4294967295" type="sldNum"/>
          </p:nvPr>
        </p:nvSpPr>
        <p:spPr>
          <a:xfrm>
            <a:off x="4432674" y="4902398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fld id="{00000000-1234-1234-1234-123412341234}" type="slidenum">
              <a:rPr b="0" i="0" lang="zh-C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2658" y="3841965"/>
            <a:ext cx="1973924" cy="8421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14"/>
          <p:cNvCxnSpPr/>
          <p:nvPr/>
        </p:nvCxnSpPr>
        <p:spPr>
          <a:xfrm>
            <a:off x="1588434" y="4598410"/>
            <a:ext cx="6182700" cy="0"/>
          </a:xfrm>
          <a:prstGeom prst="straightConnector1">
            <a:avLst/>
          </a:prstGeom>
          <a:noFill/>
          <a:ln cap="flat" cmpd="sng" w="25400">
            <a:solidFill>
              <a:srgbClr val="21466C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_Map</a:t>
            </a:r>
            <a:endParaRPr sz="2000"/>
          </a:p>
        </p:txBody>
      </p:sp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200" name="Google Shape;2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94400"/>
            <a:ext cx="3960225" cy="29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4928650" y="1394388"/>
            <a:ext cx="37506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Findings</a:t>
            </a:r>
            <a:r>
              <a:rPr b="1" lang="zh-CN" sz="1600"/>
              <a:t>:</a:t>
            </a:r>
            <a:r>
              <a:rPr lang="zh-CN" sz="1600"/>
              <a:t>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600"/>
              <a:t>Most popular: </a:t>
            </a:r>
            <a:endParaRPr i="1"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Putuo, Huangpu, and Hongkou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600"/>
              <a:t>Less popular:</a:t>
            </a:r>
            <a:endParaRPr i="1"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Chongming and Jinshan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Rentals in the </a:t>
            </a:r>
            <a:r>
              <a:rPr b="1" lang="zh-CN" sz="1600"/>
              <a:t>center</a:t>
            </a:r>
            <a:r>
              <a:rPr lang="zh-CN" sz="1600"/>
              <a:t> of Shanghai are more popular than rentals in </a:t>
            </a:r>
            <a:r>
              <a:rPr b="1" lang="zh-CN" sz="1600"/>
              <a:t>remote </a:t>
            </a:r>
            <a:r>
              <a:rPr lang="zh-CN" sz="1600"/>
              <a:t>areas.</a:t>
            </a:r>
            <a:r>
              <a:rPr lang="zh-CN" sz="1050">
                <a:solidFill>
                  <a:schemeClr val="dk1"/>
                </a:solidFill>
              </a:rPr>
              <a:t> </a:t>
            </a:r>
            <a:endParaRPr sz="1600"/>
          </a:p>
        </p:txBody>
      </p:sp>
      <p:sp>
        <p:nvSpPr>
          <p:cNvPr id="203" name="Google Shape;203;p23"/>
          <p:cNvSpPr/>
          <p:nvPr/>
        </p:nvSpPr>
        <p:spPr>
          <a:xfrm>
            <a:off x="1737400" y="2725625"/>
            <a:ext cx="621600" cy="655800"/>
          </a:xfrm>
          <a:prstGeom prst="ellipse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Result_Violin Plot</a:t>
            </a:r>
            <a:endParaRPr sz="2000"/>
          </a:p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210" name="Google Shape;21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025" y="1295000"/>
            <a:ext cx="5070275" cy="31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311700" y="1295000"/>
            <a:ext cx="25752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Goal:</a:t>
            </a:r>
            <a:r>
              <a:rPr lang="zh-CN" sz="1600"/>
              <a:t>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Portait</a:t>
            </a:r>
            <a:r>
              <a:rPr lang="zh-CN" sz="1600"/>
              <a:t> distribution of popularity in different price levels and find the level with the highest popularity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Channel: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Position,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Color(luminance)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Size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Result_Map</a:t>
            </a:r>
            <a:endParaRPr sz="2000"/>
          </a:p>
        </p:txBody>
      </p:sp>
      <p:sp>
        <p:nvSpPr>
          <p:cNvPr id="218" name="Google Shape;218;p25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219" name="Google Shape;21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5143375" y="1298428"/>
            <a:ext cx="37506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Findings:</a:t>
            </a:r>
            <a:r>
              <a:rPr lang="zh-CN" sz="1600"/>
              <a:t> 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600"/>
              <a:t>Generally m</a:t>
            </a:r>
            <a:r>
              <a:rPr i="1" lang="zh-CN" sz="1600"/>
              <a:t>ost popular: </a:t>
            </a:r>
            <a:endParaRPr i="1" sz="1600"/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Relatively cheap &amp; Medium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600"/>
              <a:t>Extremely popular:</a:t>
            </a:r>
            <a:endParaRPr i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600"/>
              <a:t>		</a:t>
            </a:r>
            <a:r>
              <a:rPr lang="zh-CN" sz="1600"/>
              <a:t>Expensive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generally medium price rentals are most popular. As price increases or decreases, popularity decreases.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“Social-media influencer” culture cause some expensive rentals extremely popular.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57440"/>
            <a:ext cx="4260301" cy="26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4435050" y="2301150"/>
            <a:ext cx="46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0000FF"/>
                </a:solidFill>
              </a:rPr>
              <a:t>Q3</a:t>
            </a:r>
            <a:endParaRPr b="1" sz="1200">
              <a:solidFill>
                <a:srgbClr val="0000FF"/>
              </a:solidFill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4438825" y="2892725"/>
            <a:ext cx="46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A4C2F4"/>
                </a:solidFill>
              </a:rPr>
              <a:t>Q1</a:t>
            </a:r>
            <a:endParaRPr b="1" sz="1200">
              <a:solidFill>
                <a:srgbClr val="A4C2F4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4284775" y="2614950"/>
            <a:ext cx="76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4A86E8"/>
                </a:solidFill>
              </a:rPr>
              <a:t>Median</a:t>
            </a:r>
            <a:endParaRPr b="1" sz="1200">
              <a:solidFill>
                <a:srgbClr val="4A86E8"/>
              </a:solidFill>
            </a:endParaRPr>
          </a:p>
        </p:txBody>
      </p:sp>
      <p:cxnSp>
        <p:nvCxnSpPr>
          <p:cNvPr id="225" name="Google Shape;225;p25"/>
          <p:cNvCxnSpPr/>
          <p:nvPr/>
        </p:nvCxnSpPr>
        <p:spPr>
          <a:xfrm flipH="1" rot="10800000">
            <a:off x="246700" y="2577950"/>
            <a:ext cx="4761000" cy="12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5"/>
          <p:cNvCxnSpPr/>
          <p:nvPr/>
        </p:nvCxnSpPr>
        <p:spPr>
          <a:xfrm flipH="1" rot="10800000">
            <a:off x="246700" y="2878200"/>
            <a:ext cx="4761000" cy="123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5"/>
          <p:cNvCxnSpPr/>
          <p:nvPr/>
        </p:nvCxnSpPr>
        <p:spPr>
          <a:xfrm flipH="1" rot="10800000">
            <a:off x="246700" y="3098250"/>
            <a:ext cx="4761000" cy="123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5"/>
          <p:cNvSpPr/>
          <p:nvPr/>
        </p:nvSpPr>
        <p:spPr>
          <a:xfrm>
            <a:off x="3428975" y="1873353"/>
            <a:ext cx="555000" cy="444300"/>
          </a:xfrm>
          <a:prstGeom prst="ellipse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Result_Star Plot</a:t>
            </a:r>
            <a:endParaRPr sz="2000"/>
          </a:p>
        </p:txBody>
      </p:sp>
      <p:sp>
        <p:nvSpPr>
          <p:cNvPr id="234" name="Google Shape;234;p26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235" name="Google Shape;2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507550" y="1472075"/>
            <a:ext cx="25752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Goal:</a:t>
            </a:r>
            <a:r>
              <a:rPr lang="zh-CN" sz="1600"/>
              <a:t>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C</a:t>
            </a:r>
            <a:r>
              <a:rPr lang="zh-CN" sz="1600"/>
              <a:t>ompare the commonly observed tags of the top 200 rentals with highest popularity and those of the rest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Channel: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Position,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Color(Hue)</a:t>
            </a:r>
            <a:endParaRPr sz="1600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150" y="1170125"/>
            <a:ext cx="5387997" cy="359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725" y="1617575"/>
            <a:ext cx="4043775" cy="26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_Star Plot</a:t>
            </a:r>
            <a:endParaRPr sz="2000"/>
          </a:p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245" name="Google Shape;24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4572000" y="1385875"/>
            <a:ext cx="4123800" cy="3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Findings:</a:t>
            </a:r>
            <a:r>
              <a:rPr lang="zh-CN" sz="1600"/>
              <a:t>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Top 200 rentals have higher percentage of:</a:t>
            </a:r>
            <a:endParaRPr sz="16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自主入住 (check-in by yourself)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超赞房东 (brilliant landlord)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可开发票(has invoice)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lower percentage of:</a:t>
            </a:r>
            <a:endParaRPr sz="16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灵活取消(free to cancel)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Convenience, friendliness,  and invoice;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Stricter condition to cancel</a:t>
            </a:r>
            <a:endParaRPr sz="10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744000" y="3367900"/>
            <a:ext cx="477000" cy="510900"/>
          </a:xfrm>
          <a:prstGeom prst="ellipse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/>
          <p:nvPr/>
        </p:nvSpPr>
        <p:spPr>
          <a:xfrm rot="-742994">
            <a:off x="579597" y="1608222"/>
            <a:ext cx="2151556" cy="716621"/>
          </a:xfrm>
          <a:prstGeom prst="ellipse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Result_Sankey Plot</a:t>
            </a:r>
            <a:endParaRPr sz="2000"/>
          </a:p>
        </p:txBody>
      </p:sp>
      <p:sp>
        <p:nvSpPr>
          <p:cNvPr id="254" name="Google Shape;254;p28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374" y="1081188"/>
            <a:ext cx="4712576" cy="37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755750" y="1668838"/>
            <a:ext cx="25752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Goal:</a:t>
            </a:r>
            <a:r>
              <a:rPr lang="zh-CN" sz="1600"/>
              <a:t>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Find what combination of house type and ownership is most popular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Channel:</a:t>
            </a:r>
            <a:r>
              <a:rPr lang="zh-CN" sz="1600"/>
              <a:t>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Color(hue, luminance),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Width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Result_Star Plot</a:t>
            </a:r>
            <a:endParaRPr sz="2000"/>
          </a:p>
        </p:txBody>
      </p:sp>
      <p:sp>
        <p:nvSpPr>
          <p:cNvPr id="263" name="Google Shape;263;p29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708950" y="1214800"/>
            <a:ext cx="4123800" cy="4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Findings:</a:t>
            </a:r>
            <a:endParaRPr b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Most Popular Type: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3D85C6"/>
                </a:solidFill>
              </a:rPr>
              <a:t>LOFT</a:t>
            </a:r>
            <a:endParaRPr sz="1600">
              <a:solidFill>
                <a:srgbClr val="3D85C6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Most Popular Ownership: 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274E13"/>
                </a:solidFill>
              </a:rPr>
              <a:t>The Whole House</a:t>
            </a:r>
            <a:endParaRPr sz="1600">
              <a:solidFill>
                <a:srgbClr val="274E13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Most Popular Combination: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CC0000"/>
                </a:solidFill>
              </a:rPr>
              <a:t>The Whole LOFT</a:t>
            </a:r>
            <a:endParaRPr sz="1600">
              <a:solidFill>
                <a:srgbClr val="CC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Popular in terms of privacy, convenience and aesthetics;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Suitable for enjoying city life and taking photos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14806"/>
            <a:ext cx="4397252" cy="3457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9"/>
          <p:cNvCxnSpPr/>
          <p:nvPr/>
        </p:nvCxnSpPr>
        <p:spPr>
          <a:xfrm flipH="1">
            <a:off x="3885400" y="1295125"/>
            <a:ext cx="222000" cy="65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9"/>
          <p:cNvSpPr txBox="1"/>
          <p:nvPr/>
        </p:nvSpPr>
        <p:spPr>
          <a:xfrm>
            <a:off x="3799025" y="1017725"/>
            <a:ext cx="99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Widest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Result_Word Cloud</a:t>
            </a:r>
            <a:endParaRPr sz="2000"/>
          </a:p>
        </p:txBody>
      </p:sp>
      <p:sp>
        <p:nvSpPr>
          <p:cNvPr id="274" name="Google Shape;274;p30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275" name="Google Shape;2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 rotWithShape="1">
          <a:blip r:embed="rId4">
            <a:alphaModFix/>
          </a:blip>
          <a:srcRect b="4214" l="0" r="0" t="0"/>
          <a:stretch/>
        </p:blipFill>
        <p:spPr>
          <a:xfrm>
            <a:off x="4045500" y="1093925"/>
            <a:ext cx="4966725" cy="380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577225" y="1311500"/>
            <a:ext cx="27891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Goal</a:t>
            </a:r>
            <a:r>
              <a:rPr b="1" lang="zh-CN" sz="1600"/>
              <a:t>:</a:t>
            </a:r>
            <a:r>
              <a:rPr lang="zh-CN" sz="1600"/>
              <a:t>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Discover hot keywords in popular homestay titles; Compare hot keywords in  shanghai &amp; xiamen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600">
                <a:solidFill>
                  <a:schemeClr val="dk1"/>
                </a:solidFill>
              </a:rPr>
              <a:t>Channel: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chemeClr val="dk1"/>
                </a:solidFill>
              </a:rPr>
              <a:t>Position,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chemeClr val="dk1"/>
                </a:solidFill>
              </a:rPr>
              <a:t>Font Hue, Saturation, Size</a:t>
            </a:r>
            <a:endParaRPr b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Result_Word Cloud</a:t>
            </a:r>
            <a:endParaRPr sz="2000"/>
          </a:p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284" name="Google Shape;2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 b="4214" l="0" r="0" t="0"/>
          <a:stretch/>
        </p:blipFill>
        <p:spPr>
          <a:xfrm>
            <a:off x="311700" y="1093925"/>
            <a:ext cx="4966725" cy="380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 txBox="1"/>
          <p:nvPr/>
        </p:nvSpPr>
        <p:spPr>
          <a:xfrm>
            <a:off x="5765800" y="1510925"/>
            <a:ext cx="27891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Findings</a:t>
            </a:r>
            <a:r>
              <a:rPr b="1" lang="zh-CN" sz="1600"/>
              <a:t>:</a:t>
            </a:r>
            <a:r>
              <a:rPr lang="zh-CN" sz="1600"/>
              <a:t> 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Contain scenic spots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Suggest convenience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“Metro” in SH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“Sea” in XM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Reflect different local  cultures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Result_D</a:t>
            </a: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ashboard</a:t>
            </a:r>
            <a:endParaRPr sz="2000"/>
          </a:p>
        </p:txBody>
      </p:sp>
      <p:sp>
        <p:nvSpPr>
          <p:cNvPr id="292" name="Google Shape;292;p32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293" name="Google Shape;2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975" y="1061838"/>
            <a:ext cx="5660147" cy="37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Roadmap</a:t>
            </a:r>
            <a:endParaRPr sz="2000"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843500" y="1422150"/>
            <a:ext cx="39888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CN" sz="1900"/>
              <a:t>Introduction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CN" sz="1900"/>
              <a:t>Method</a:t>
            </a:r>
            <a:endParaRPr sz="19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Data Collection</a:t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Data Cleaning</a:t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Analysis and Visualization</a:t>
            </a:r>
            <a:endParaRPr sz="16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CN" sz="1900"/>
              <a:t>Result</a:t>
            </a:r>
            <a:endParaRPr sz="1900"/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5 sub-question</a:t>
            </a:r>
            <a:endParaRPr sz="16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CN" sz="1900"/>
              <a:t>Discussion</a:t>
            </a:r>
            <a:endParaRPr sz="19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5 sub-question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CN" sz="1900"/>
              <a:t>Conclusion</a:t>
            </a:r>
            <a:endParaRPr sz="19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77" y="1673638"/>
            <a:ext cx="3844575" cy="23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_Map</a:t>
            </a:r>
            <a:endParaRPr sz="2000"/>
          </a:p>
        </p:txBody>
      </p:sp>
      <p:sp>
        <p:nvSpPr>
          <p:cNvPr id="300" name="Google Shape;300;p33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301" name="Google Shape;3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00" y="1380250"/>
            <a:ext cx="4123798" cy="304814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4973575" y="1505425"/>
            <a:ext cx="3858600" cy="30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User task</a:t>
            </a:r>
            <a:r>
              <a:rPr b="1" lang="zh-CN" sz="1600"/>
              <a:t>:</a:t>
            </a:r>
            <a:r>
              <a:rPr lang="zh-CN" sz="1600"/>
              <a:t> 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zh-CN" sz="1600"/>
              <a:t>retrieve value</a:t>
            </a:r>
            <a:r>
              <a:rPr lang="zh-CN" sz="1600"/>
              <a:t> of average popularity 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zh-CN" sz="1600"/>
              <a:t>correlate</a:t>
            </a:r>
            <a:r>
              <a:rPr lang="zh-CN" sz="1600"/>
              <a:t> popularity with location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Efficiency: 👍</a:t>
            </a:r>
            <a:endParaRPr b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position and color：clear to distinguish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label of names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Discussion_Violin Plot</a:t>
            </a:r>
            <a:endParaRPr sz="2000"/>
          </a:p>
        </p:txBody>
      </p:sp>
      <p:sp>
        <p:nvSpPr>
          <p:cNvPr id="309" name="Google Shape;309;p34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310" name="Google Shape;3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84751"/>
            <a:ext cx="4687652" cy="29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4"/>
          <p:cNvSpPr txBox="1"/>
          <p:nvPr/>
        </p:nvSpPr>
        <p:spPr>
          <a:xfrm>
            <a:off x="5220275" y="1017725"/>
            <a:ext cx="3783900" cy="4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User task:</a:t>
            </a:r>
            <a:r>
              <a:rPr lang="zh-CN" sz="1600"/>
              <a:t> 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zh-CN" sz="1600"/>
              <a:t>determine range</a:t>
            </a:r>
            <a:r>
              <a:rPr i="1" lang="zh-CN" sz="1600"/>
              <a:t> of popularity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zh-CN" sz="1600"/>
              <a:t>compute derived value</a:t>
            </a:r>
            <a:r>
              <a:rPr i="1" lang="zh-CN" sz="1600"/>
              <a:t> like median</a:t>
            </a:r>
            <a:endParaRPr i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zh-CN" sz="1600"/>
              <a:t>characterize</a:t>
            </a:r>
            <a:r>
              <a:rPr i="1" lang="zh-CN" sz="1600"/>
              <a:t> popularity distribution</a:t>
            </a:r>
            <a:endParaRPr i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zh-CN" sz="1600"/>
              <a:t>correlate</a:t>
            </a:r>
            <a:r>
              <a:rPr i="1" lang="zh-CN" sz="1600"/>
              <a:t> popularity with price</a:t>
            </a:r>
            <a:endParaRPr i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Efficiency:👍</a:t>
            </a:r>
            <a:endParaRPr b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Violin Plot: suitable idiom for comparing groups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luminance and position: easy to tell difference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Discussion_Star Plot</a:t>
            </a:r>
            <a:endParaRPr sz="2000"/>
          </a:p>
        </p:txBody>
      </p:sp>
      <p:sp>
        <p:nvSpPr>
          <p:cNvPr id="318" name="Google Shape;318;p35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319" name="Google Shape;3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 txBox="1"/>
          <p:nvPr/>
        </p:nvSpPr>
        <p:spPr>
          <a:xfrm>
            <a:off x="5166650" y="1497700"/>
            <a:ext cx="3233100" cy="3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User task:</a:t>
            </a:r>
            <a:r>
              <a:rPr lang="zh-CN" sz="1600"/>
              <a:t> 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zh-CN" sz="1600"/>
              <a:t>retrieve value</a:t>
            </a:r>
            <a:r>
              <a:rPr i="1" lang="zh-CN" sz="1600"/>
              <a:t> </a:t>
            </a:r>
            <a:r>
              <a:rPr lang="zh-CN" sz="1600"/>
              <a:t>of frequency of labels 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zh-CN" sz="1600"/>
              <a:t>correlate</a:t>
            </a:r>
            <a:r>
              <a:rPr lang="zh-CN" sz="1600"/>
              <a:t> popularity with labels.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 sz="1600"/>
              <a:t>find</a:t>
            </a:r>
            <a:r>
              <a:rPr lang="zh-CN" sz="1600"/>
              <a:t> </a:t>
            </a:r>
            <a:r>
              <a:rPr b="1" lang="zh-CN" sz="1600"/>
              <a:t>extreme</a:t>
            </a:r>
            <a:r>
              <a:rPr lang="zh-CN" sz="1600"/>
              <a:t> of frequency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Efficiency: 👍</a:t>
            </a:r>
            <a:endParaRPr b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two dimensions of comparisons </a:t>
            </a:r>
            <a:endParaRPr b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525" y="1406738"/>
            <a:ext cx="4469586" cy="297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_Sankey Plot</a:t>
            </a:r>
            <a:endParaRPr sz="2000"/>
          </a:p>
        </p:txBody>
      </p:sp>
      <p:sp>
        <p:nvSpPr>
          <p:cNvPr id="327" name="Google Shape;327;p36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328" name="Google Shape;3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37256"/>
            <a:ext cx="4397252" cy="345774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5166650" y="1237250"/>
            <a:ext cx="3726600" cy="3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User task:</a:t>
            </a:r>
            <a:r>
              <a:rPr lang="zh-CN" sz="1600"/>
              <a:t> 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zh-CN" sz="1600"/>
              <a:t>retrieve value</a:t>
            </a:r>
            <a:r>
              <a:rPr i="1" lang="zh-CN" sz="1600"/>
              <a:t> </a:t>
            </a:r>
            <a:r>
              <a:rPr lang="zh-CN" sz="1600"/>
              <a:t>of </a:t>
            </a:r>
            <a:r>
              <a:rPr lang="zh-CN" sz="1600"/>
              <a:t>popularity for each category</a:t>
            </a:r>
            <a:r>
              <a:rPr lang="zh-CN" sz="1600"/>
              <a:t> 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zh-CN" sz="1600"/>
              <a:t>find extreme</a:t>
            </a:r>
            <a:r>
              <a:rPr i="1" lang="zh-CN" sz="1600"/>
              <a:t> of popularity</a:t>
            </a:r>
            <a:endParaRPr i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zh-CN" sz="1600"/>
              <a:t>correate</a:t>
            </a:r>
            <a:r>
              <a:rPr i="1" lang="zh-CN" sz="1600"/>
              <a:t> popularity with two attributes</a:t>
            </a:r>
            <a:endParaRPr i="1"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Efficiency:👍</a:t>
            </a:r>
            <a:endParaRPr b="1"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Sankey Diagram: show patterns in different combinations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Clear distinctions in width and illuustrative label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_Word Cloud</a:t>
            </a:r>
            <a:endParaRPr sz="2000"/>
          </a:p>
        </p:txBody>
      </p:sp>
      <p:sp>
        <p:nvSpPr>
          <p:cNvPr id="336" name="Google Shape;336;p37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337" name="Google Shape;3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4">
            <a:alphaModFix/>
          </a:blip>
          <a:srcRect b="4214" l="0" r="0" t="0"/>
          <a:stretch/>
        </p:blipFill>
        <p:spPr>
          <a:xfrm>
            <a:off x="311700" y="1093925"/>
            <a:ext cx="4966725" cy="380607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 txBox="1"/>
          <p:nvPr/>
        </p:nvSpPr>
        <p:spPr>
          <a:xfrm>
            <a:off x="5918200" y="1358525"/>
            <a:ext cx="30240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User Task:</a:t>
            </a:r>
            <a:r>
              <a:rPr lang="zh-CN" sz="1600"/>
              <a:t> 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zh-CN" sz="1600">
                <a:solidFill>
                  <a:schemeClr val="dk1"/>
                </a:solidFill>
              </a:rPr>
              <a:t>compute derived value</a:t>
            </a:r>
            <a:r>
              <a:rPr lang="zh-CN" sz="1600">
                <a:solidFill>
                  <a:schemeClr val="dk1"/>
                </a:solidFill>
              </a:rPr>
              <a:t> of keyword frequency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zh-CN" sz="1600">
                <a:solidFill>
                  <a:schemeClr val="dk1"/>
                </a:solidFill>
              </a:rPr>
              <a:t>sort</a:t>
            </a:r>
            <a:r>
              <a:rPr lang="zh-CN" sz="1600">
                <a:solidFill>
                  <a:schemeClr val="dk1"/>
                </a:solidFill>
              </a:rPr>
              <a:t> the keywords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i="1" lang="zh-CN" sz="1600">
                <a:solidFill>
                  <a:schemeClr val="dk1"/>
                </a:solidFill>
              </a:rPr>
              <a:t>correlate</a:t>
            </a:r>
            <a:r>
              <a:rPr lang="zh-CN" sz="1600">
                <a:solidFill>
                  <a:schemeClr val="dk1"/>
                </a:solidFill>
              </a:rPr>
              <a:t> popularity with hot words in the title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Efficiency:👍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CN" sz="1600">
                <a:solidFill>
                  <a:schemeClr val="dk1"/>
                </a:solidFill>
              </a:rPr>
              <a:t>Word Cloud: Highlight most hot words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CN" sz="1600">
                <a:solidFill>
                  <a:schemeClr val="dk1"/>
                </a:solidFill>
              </a:rPr>
              <a:t>Quick Interpretation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000"/>
          </a:p>
        </p:txBody>
      </p:sp>
      <p:sp>
        <p:nvSpPr>
          <p:cNvPr id="345" name="Google Shape;345;p38"/>
          <p:cNvSpPr txBox="1"/>
          <p:nvPr>
            <p:ph idx="12" type="sldNum"/>
          </p:nvPr>
        </p:nvSpPr>
        <p:spPr>
          <a:xfrm>
            <a:off x="4435049" y="4830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346" name="Google Shape;3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/>
          <p:nvPr/>
        </p:nvSpPr>
        <p:spPr>
          <a:xfrm>
            <a:off x="1050375" y="2093125"/>
            <a:ext cx="1777200" cy="902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Downtown Location</a:t>
            </a:r>
            <a:endParaRPr sz="1200"/>
          </a:p>
        </p:txBody>
      </p:sp>
      <p:sp>
        <p:nvSpPr>
          <p:cNvPr id="348" name="Google Shape;348;p38"/>
          <p:cNvSpPr/>
          <p:nvPr/>
        </p:nvSpPr>
        <p:spPr>
          <a:xfrm>
            <a:off x="2941375" y="2093125"/>
            <a:ext cx="1777200" cy="902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Moderate Prices</a:t>
            </a:r>
            <a:endParaRPr sz="1200"/>
          </a:p>
        </p:txBody>
      </p:sp>
      <p:sp>
        <p:nvSpPr>
          <p:cNvPr id="349" name="Google Shape;349;p38"/>
          <p:cNvSpPr/>
          <p:nvPr/>
        </p:nvSpPr>
        <p:spPr>
          <a:xfrm>
            <a:off x="114025" y="3087025"/>
            <a:ext cx="1777200" cy="902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People-Oriented Service</a:t>
            </a:r>
            <a:r>
              <a:rPr lang="zh-CN" sz="1100"/>
              <a:t> </a:t>
            </a:r>
            <a:r>
              <a:rPr lang="zh-CN" sz="1100"/>
              <a:t> </a:t>
            </a:r>
            <a:endParaRPr sz="1100"/>
          </a:p>
        </p:txBody>
      </p:sp>
      <p:sp>
        <p:nvSpPr>
          <p:cNvPr id="350" name="Google Shape;350;p38"/>
          <p:cNvSpPr/>
          <p:nvPr/>
        </p:nvSpPr>
        <p:spPr>
          <a:xfrm>
            <a:off x="1996875" y="3087025"/>
            <a:ext cx="1777200" cy="902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Convenient Transport&amp;Nearby </a:t>
            </a:r>
            <a:r>
              <a:rPr lang="zh-CN" sz="1000"/>
              <a:t>business</a:t>
            </a:r>
            <a:r>
              <a:rPr lang="zh-CN" sz="1000"/>
              <a:t> Areas </a:t>
            </a:r>
            <a:endParaRPr sz="1000"/>
          </a:p>
        </p:txBody>
      </p:sp>
      <p:sp>
        <p:nvSpPr>
          <p:cNvPr id="351" name="Google Shape;351;p38"/>
          <p:cNvSpPr/>
          <p:nvPr/>
        </p:nvSpPr>
        <p:spPr>
          <a:xfrm>
            <a:off x="3879725" y="3087025"/>
            <a:ext cx="1777200" cy="902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High-end Houses (LOFT)</a:t>
            </a:r>
            <a:endParaRPr sz="1200"/>
          </a:p>
        </p:txBody>
      </p:sp>
      <p:sp>
        <p:nvSpPr>
          <p:cNvPr id="352" name="Google Shape;352;p38"/>
          <p:cNvSpPr txBox="1"/>
          <p:nvPr/>
        </p:nvSpPr>
        <p:spPr>
          <a:xfrm>
            <a:off x="1920400" y="1419738"/>
            <a:ext cx="18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Popular Homestays</a:t>
            </a:r>
            <a:endParaRPr b="1"/>
          </a:p>
        </p:txBody>
      </p:sp>
      <p:pic>
        <p:nvPicPr>
          <p:cNvPr id="353" name="Google Shape;3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625" y="1968188"/>
            <a:ext cx="2953674" cy="196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sz="2000"/>
          </a:p>
        </p:txBody>
      </p:sp>
      <p:sp>
        <p:nvSpPr>
          <p:cNvPr id="359" name="Google Shape;359;p39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360" name="Google Shape;3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9"/>
          <p:cNvSpPr txBox="1"/>
          <p:nvPr/>
        </p:nvSpPr>
        <p:spPr>
          <a:xfrm>
            <a:off x="362700" y="1238950"/>
            <a:ext cx="8469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[1] Randy Kerber. 1992. ChiMerge: discretization of numeric attributes. In Proceedings of the tenth national conference on Artificial intelligence (AAAI’ 92). AAAI Press, 123-128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2000"/>
          </a:p>
        </p:txBody>
      </p:sp>
      <p:sp>
        <p:nvSpPr>
          <p:cNvPr id="367" name="Google Shape;367;p40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368" name="Google Shape;36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0"/>
          <p:cNvSpPr txBox="1"/>
          <p:nvPr/>
        </p:nvSpPr>
        <p:spPr>
          <a:xfrm>
            <a:off x="362700" y="1238950"/>
            <a:ext cx="846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t/>
            </a:r>
            <a:endParaRPr sz="2000"/>
          </a:p>
        </p:txBody>
      </p:sp>
      <p:sp>
        <p:nvSpPr>
          <p:cNvPr id="375" name="Google Shape;375;p41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376" name="Google Shape;3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1"/>
          <p:cNvSpPr txBox="1"/>
          <p:nvPr/>
        </p:nvSpPr>
        <p:spPr>
          <a:xfrm>
            <a:off x="2762550" y="2211450"/>
            <a:ext cx="361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/>
              <a:t>Thank you!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 Introduction</a:t>
            </a:r>
            <a:endParaRPr sz="2000"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24670" l="-172470" r="172470" t="-24670"/>
          <a:stretch/>
        </p:blipFill>
        <p:spPr>
          <a:xfrm>
            <a:off x="1096600" y="1791300"/>
            <a:ext cx="3231949" cy="24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4550" y="2936875"/>
            <a:ext cx="3182175" cy="17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41025" y="3433075"/>
            <a:ext cx="4343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Data:</a:t>
            </a:r>
            <a:r>
              <a:rPr lang="zh-CN" sz="1600"/>
              <a:t>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Airbnb in Shanghai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600"/>
              <a:t>Airbnb: a website for the marketing of lodges</a:t>
            </a:r>
            <a:endParaRPr i="1" sz="16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850" y="1329350"/>
            <a:ext cx="2507999" cy="16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669550" y="1574250"/>
            <a:ext cx="4343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Main question:</a:t>
            </a:r>
            <a:r>
              <a:rPr lang="zh-CN" sz="1600"/>
              <a:t>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What factors could influence popularity of the homestays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 Introduction</a:t>
            </a:r>
            <a:endParaRPr sz="2000"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24670" l="-172470" r="172470" t="-24670"/>
          <a:stretch/>
        </p:blipFill>
        <p:spPr>
          <a:xfrm>
            <a:off x="1096600" y="1791300"/>
            <a:ext cx="3231949" cy="24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311700" y="1301750"/>
            <a:ext cx="43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Mindmap:</a:t>
            </a:r>
            <a:endParaRPr sz="16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69380"/>
            <a:ext cx="9144003" cy="226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Method_Data collection</a:t>
            </a:r>
            <a:endParaRPr sz="2000"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275" y="1184313"/>
            <a:ext cx="1864625" cy="39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416" y="1062663"/>
            <a:ext cx="4171475" cy="40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6">
            <a:alphaModFix/>
          </a:blip>
          <a:srcRect b="0" l="0" r="0" t="3400"/>
          <a:stretch/>
        </p:blipFill>
        <p:spPr>
          <a:xfrm>
            <a:off x="1588000" y="1810925"/>
            <a:ext cx="5473677" cy="2606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Method_Data cleaning</a:t>
            </a:r>
            <a:endParaRPr sz="2000"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5714225" y="2836325"/>
            <a:ext cx="1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13" y="1249475"/>
            <a:ext cx="8858177" cy="343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Method_Data cleaning</a:t>
            </a:r>
            <a:endParaRPr sz="2000"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5714225" y="2836325"/>
            <a:ext cx="1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456800" y="1388900"/>
            <a:ext cx="4343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For example,</a:t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before cleaning: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after cleaning:</a:t>
            </a:r>
            <a:endParaRPr sz="16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00" y="2292250"/>
            <a:ext cx="8839204" cy="24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88925"/>
            <a:ext cx="8839198" cy="306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Method_Analysis and visualize</a:t>
            </a:r>
            <a:endParaRPr sz="2000"/>
          </a:p>
        </p:txBody>
      </p:sp>
      <p:pic>
        <p:nvPicPr>
          <p:cNvPr descr="Image"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424700" y="1545250"/>
            <a:ext cx="28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458425" y="1689650"/>
            <a:ext cx="1122300" cy="4443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Popularity</a:t>
            </a:r>
            <a:endParaRPr/>
          </a:p>
        </p:txBody>
      </p:sp>
      <p:cxnSp>
        <p:nvCxnSpPr>
          <p:cNvPr id="132" name="Google Shape;132;p21"/>
          <p:cNvCxnSpPr>
            <a:stCxn id="131" idx="3"/>
            <a:endCxn id="133" idx="1"/>
          </p:cNvCxnSpPr>
          <p:nvPr/>
        </p:nvCxnSpPr>
        <p:spPr>
          <a:xfrm flipH="1" rot="10800000">
            <a:off x="1580725" y="1571000"/>
            <a:ext cx="93540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1"/>
          <p:cNvCxnSpPr>
            <a:stCxn id="131" idx="3"/>
            <a:endCxn id="135" idx="1"/>
          </p:cNvCxnSpPr>
          <p:nvPr/>
        </p:nvCxnSpPr>
        <p:spPr>
          <a:xfrm>
            <a:off x="1580725" y="1911800"/>
            <a:ext cx="935400" cy="3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1"/>
          <p:cNvSpPr/>
          <p:nvPr/>
        </p:nvSpPr>
        <p:spPr>
          <a:xfrm>
            <a:off x="2516125" y="1348850"/>
            <a:ext cx="1122300" cy="4443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Current Popularity</a:t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2516125" y="2031625"/>
            <a:ext cx="1122300" cy="4443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Future</a:t>
            </a:r>
            <a:r>
              <a:rPr lang="zh-CN"/>
              <a:t> Popularity</a:t>
            </a:r>
            <a:endParaRPr/>
          </a:p>
        </p:txBody>
      </p:sp>
      <p:cxnSp>
        <p:nvCxnSpPr>
          <p:cNvPr id="136" name="Google Shape;136;p21"/>
          <p:cNvCxnSpPr>
            <a:stCxn id="133" idx="3"/>
          </p:cNvCxnSpPr>
          <p:nvPr/>
        </p:nvCxnSpPr>
        <p:spPr>
          <a:xfrm flipH="1" rot="10800000">
            <a:off x="3638425" y="1566500"/>
            <a:ext cx="851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1"/>
          <p:cNvCxnSpPr/>
          <p:nvPr/>
        </p:nvCxnSpPr>
        <p:spPr>
          <a:xfrm flipH="1" rot="10800000">
            <a:off x="3638425" y="2251525"/>
            <a:ext cx="851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1"/>
          <p:cNvSpPr/>
          <p:nvPr/>
        </p:nvSpPr>
        <p:spPr>
          <a:xfrm>
            <a:off x="4489525" y="1346600"/>
            <a:ext cx="1122300" cy="444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num_of_</a:t>
            </a:r>
            <a:endParaRPr b="1"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comments</a:t>
            </a:r>
            <a:endParaRPr b="1" i="1"/>
          </a:p>
        </p:txBody>
      </p:sp>
      <p:sp>
        <p:nvSpPr>
          <p:cNvPr id="139" name="Google Shape;139;p21"/>
          <p:cNvSpPr/>
          <p:nvPr/>
        </p:nvSpPr>
        <p:spPr>
          <a:xfrm>
            <a:off x="4489525" y="2031625"/>
            <a:ext cx="1122300" cy="444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grades</a:t>
            </a:r>
            <a:endParaRPr b="1" i="1"/>
          </a:p>
        </p:txBody>
      </p:sp>
      <p:cxnSp>
        <p:nvCxnSpPr>
          <p:cNvPr id="140" name="Google Shape;140;p21"/>
          <p:cNvCxnSpPr>
            <a:stCxn id="138" idx="3"/>
          </p:cNvCxnSpPr>
          <p:nvPr/>
        </p:nvCxnSpPr>
        <p:spPr>
          <a:xfrm flipH="1" rot="10800000">
            <a:off x="5611825" y="1566350"/>
            <a:ext cx="703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1"/>
          <p:cNvCxnSpPr/>
          <p:nvPr/>
        </p:nvCxnSpPr>
        <p:spPr>
          <a:xfrm flipH="1" rot="10800000">
            <a:off x="5611825" y="2252575"/>
            <a:ext cx="703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1"/>
          <p:cNvSpPr txBox="1"/>
          <p:nvPr/>
        </p:nvSpPr>
        <p:spPr>
          <a:xfrm>
            <a:off x="5686050" y="1264938"/>
            <a:ext cx="5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log</a:t>
            </a:r>
            <a:endParaRPr b="1"/>
          </a:p>
        </p:txBody>
      </p:sp>
      <p:cxnSp>
        <p:nvCxnSpPr>
          <p:cNvPr id="143" name="Google Shape;143;p21"/>
          <p:cNvCxnSpPr/>
          <p:nvPr/>
        </p:nvCxnSpPr>
        <p:spPr>
          <a:xfrm rot="10800000">
            <a:off x="6315275" y="1566275"/>
            <a:ext cx="0" cy="6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1"/>
          <p:cNvCxnSpPr/>
          <p:nvPr/>
        </p:nvCxnSpPr>
        <p:spPr>
          <a:xfrm flipH="1" rot="10800000">
            <a:off x="6315275" y="1909538"/>
            <a:ext cx="851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1"/>
          <p:cNvSpPr txBox="1"/>
          <p:nvPr/>
        </p:nvSpPr>
        <p:spPr>
          <a:xfrm>
            <a:off x="6315275" y="1551450"/>
            <a:ext cx="10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multiply</a:t>
            </a:r>
            <a:endParaRPr b="1"/>
          </a:p>
        </p:txBody>
      </p:sp>
      <p:sp>
        <p:nvSpPr>
          <p:cNvPr id="146" name="Google Shape;146;p21"/>
          <p:cNvSpPr/>
          <p:nvPr/>
        </p:nvSpPr>
        <p:spPr>
          <a:xfrm>
            <a:off x="7239400" y="1689650"/>
            <a:ext cx="1122300" cy="444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Popularity Index</a:t>
            </a:r>
            <a:endParaRPr b="1" i="1"/>
          </a:p>
        </p:txBody>
      </p:sp>
      <p:cxnSp>
        <p:nvCxnSpPr>
          <p:cNvPr id="147" name="Google Shape;147;p21"/>
          <p:cNvCxnSpPr/>
          <p:nvPr/>
        </p:nvCxnSpPr>
        <p:spPr>
          <a:xfrm flipH="1" rot="10800000">
            <a:off x="1580758" y="2855525"/>
            <a:ext cx="935400" cy="99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1"/>
          <p:cNvCxnSpPr/>
          <p:nvPr/>
        </p:nvCxnSpPr>
        <p:spPr>
          <a:xfrm flipH="1" rot="10800000">
            <a:off x="1580758" y="3336425"/>
            <a:ext cx="889800" cy="518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1"/>
          <p:cNvCxnSpPr/>
          <p:nvPr/>
        </p:nvCxnSpPr>
        <p:spPr>
          <a:xfrm>
            <a:off x="1580758" y="3854525"/>
            <a:ext cx="867000" cy="480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1"/>
          <p:cNvCxnSpPr/>
          <p:nvPr/>
        </p:nvCxnSpPr>
        <p:spPr>
          <a:xfrm>
            <a:off x="1580758" y="3854525"/>
            <a:ext cx="867000" cy="888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1"/>
          <p:cNvCxnSpPr/>
          <p:nvPr/>
        </p:nvCxnSpPr>
        <p:spPr>
          <a:xfrm>
            <a:off x="1603580" y="3854500"/>
            <a:ext cx="87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1"/>
          <p:cNvSpPr/>
          <p:nvPr/>
        </p:nvSpPr>
        <p:spPr>
          <a:xfrm>
            <a:off x="458425" y="3576875"/>
            <a:ext cx="1122300" cy="444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Characteristics</a:t>
            </a:r>
            <a:endParaRPr sz="1100"/>
          </a:p>
        </p:txBody>
      </p:sp>
      <p:cxnSp>
        <p:nvCxnSpPr>
          <p:cNvPr id="153" name="Google Shape;153;p21"/>
          <p:cNvCxnSpPr>
            <a:stCxn id="152" idx="0"/>
            <a:endCxn id="131" idx="2"/>
          </p:cNvCxnSpPr>
          <p:nvPr/>
        </p:nvCxnSpPr>
        <p:spPr>
          <a:xfrm rot="10800000">
            <a:off x="1019575" y="2133875"/>
            <a:ext cx="0" cy="14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1"/>
          <p:cNvSpPr/>
          <p:nvPr/>
        </p:nvSpPr>
        <p:spPr>
          <a:xfrm>
            <a:off x="2516125" y="2595750"/>
            <a:ext cx="1122300" cy="444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Geographical Location</a:t>
            </a:r>
            <a:endParaRPr sz="1100"/>
          </a:p>
        </p:txBody>
      </p:sp>
      <p:sp>
        <p:nvSpPr>
          <p:cNvPr id="155" name="Google Shape;155;p21"/>
          <p:cNvSpPr/>
          <p:nvPr/>
        </p:nvSpPr>
        <p:spPr>
          <a:xfrm>
            <a:off x="2516125" y="3114050"/>
            <a:ext cx="1122300" cy="444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House Price</a:t>
            </a:r>
            <a:endParaRPr sz="1100"/>
          </a:p>
        </p:txBody>
      </p:sp>
      <p:sp>
        <p:nvSpPr>
          <p:cNvPr id="156" name="Google Shape;156;p21"/>
          <p:cNvSpPr/>
          <p:nvPr/>
        </p:nvSpPr>
        <p:spPr>
          <a:xfrm>
            <a:off x="2504825" y="3632350"/>
            <a:ext cx="1122300" cy="444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Services</a:t>
            </a:r>
            <a:endParaRPr sz="1100"/>
          </a:p>
        </p:txBody>
      </p:sp>
      <p:sp>
        <p:nvSpPr>
          <p:cNvPr id="157" name="Google Shape;157;p21"/>
          <p:cNvSpPr/>
          <p:nvPr/>
        </p:nvSpPr>
        <p:spPr>
          <a:xfrm>
            <a:off x="2504825" y="4150650"/>
            <a:ext cx="1122300" cy="444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House Type</a:t>
            </a:r>
            <a:endParaRPr sz="1100"/>
          </a:p>
        </p:txBody>
      </p:sp>
      <p:sp>
        <p:nvSpPr>
          <p:cNvPr id="158" name="Google Shape;158;p21"/>
          <p:cNvSpPr/>
          <p:nvPr/>
        </p:nvSpPr>
        <p:spPr>
          <a:xfrm>
            <a:off x="2504825" y="4668950"/>
            <a:ext cx="1122300" cy="444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Keywords</a:t>
            </a:r>
            <a:endParaRPr sz="1100"/>
          </a:p>
        </p:txBody>
      </p:sp>
      <p:cxnSp>
        <p:nvCxnSpPr>
          <p:cNvPr id="159" name="Google Shape;159;p21"/>
          <p:cNvCxnSpPr/>
          <p:nvPr/>
        </p:nvCxnSpPr>
        <p:spPr>
          <a:xfrm flipH="1" rot="10800000">
            <a:off x="3638425" y="2853125"/>
            <a:ext cx="851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1"/>
          <p:cNvCxnSpPr/>
          <p:nvPr/>
        </p:nvCxnSpPr>
        <p:spPr>
          <a:xfrm flipH="1" rot="10800000">
            <a:off x="3638425" y="3333950"/>
            <a:ext cx="851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1"/>
          <p:cNvCxnSpPr/>
          <p:nvPr/>
        </p:nvCxnSpPr>
        <p:spPr>
          <a:xfrm flipH="1" rot="10800000">
            <a:off x="3638425" y="3852250"/>
            <a:ext cx="851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1"/>
          <p:cNvCxnSpPr/>
          <p:nvPr/>
        </p:nvCxnSpPr>
        <p:spPr>
          <a:xfrm flipH="1" rot="10800000">
            <a:off x="3627125" y="4370550"/>
            <a:ext cx="851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1"/>
          <p:cNvCxnSpPr/>
          <p:nvPr/>
        </p:nvCxnSpPr>
        <p:spPr>
          <a:xfrm flipH="1" rot="10800000">
            <a:off x="3638425" y="4888850"/>
            <a:ext cx="851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1"/>
          <p:cNvSpPr txBox="1"/>
          <p:nvPr/>
        </p:nvSpPr>
        <p:spPr>
          <a:xfrm>
            <a:off x="431700" y="2713600"/>
            <a:ext cx="11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Influence</a:t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4489525" y="2572838"/>
            <a:ext cx="1122300" cy="44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District</a:t>
            </a:r>
            <a:endParaRPr b="1" i="1"/>
          </a:p>
        </p:txBody>
      </p:sp>
      <p:sp>
        <p:nvSpPr>
          <p:cNvPr id="166" name="Google Shape;166;p21"/>
          <p:cNvSpPr/>
          <p:nvPr/>
        </p:nvSpPr>
        <p:spPr>
          <a:xfrm>
            <a:off x="4489525" y="3117725"/>
            <a:ext cx="1122300" cy="44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Price Level</a:t>
            </a:r>
            <a:endParaRPr b="1" i="1"/>
          </a:p>
        </p:txBody>
      </p:sp>
      <p:sp>
        <p:nvSpPr>
          <p:cNvPr id="167" name="Google Shape;167;p21"/>
          <p:cNvSpPr/>
          <p:nvPr/>
        </p:nvSpPr>
        <p:spPr>
          <a:xfrm>
            <a:off x="4489525" y="3632350"/>
            <a:ext cx="1122300" cy="44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Tags</a:t>
            </a:r>
            <a:endParaRPr b="1" i="1"/>
          </a:p>
        </p:txBody>
      </p:sp>
      <p:sp>
        <p:nvSpPr>
          <p:cNvPr id="168" name="Google Shape;168;p21"/>
          <p:cNvSpPr/>
          <p:nvPr/>
        </p:nvSpPr>
        <p:spPr>
          <a:xfrm>
            <a:off x="4489525" y="4150650"/>
            <a:ext cx="1122300" cy="44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Type </a:t>
            </a:r>
            <a:r>
              <a:rPr lang="zh-CN"/>
              <a:t>&amp;</a:t>
            </a:r>
            <a:r>
              <a:rPr b="1" i="1" lang="zh-CN"/>
              <a:t> Ownership</a:t>
            </a:r>
            <a:endParaRPr b="1" i="1"/>
          </a:p>
        </p:txBody>
      </p:sp>
      <p:sp>
        <p:nvSpPr>
          <p:cNvPr id="169" name="Google Shape;169;p21"/>
          <p:cNvSpPr/>
          <p:nvPr/>
        </p:nvSpPr>
        <p:spPr>
          <a:xfrm>
            <a:off x="4489525" y="4668950"/>
            <a:ext cx="1122300" cy="444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Title</a:t>
            </a:r>
            <a:endParaRPr b="1" i="1"/>
          </a:p>
        </p:txBody>
      </p:sp>
      <p:cxnSp>
        <p:nvCxnSpPr>
          <p:cNvPr id="170" name="Google Shape;170;p21"/>
          <p:cNvCxnSpPr/>
          <p:nvPr/>
        </p:nvCxnSpPr>
        <p:spPr>
          <a:xfrm>
            <a:off x="5611975" y="2793425"/>
            <a:ext cx="7032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1"/>
          <p:cNvCxnSpPr/>
          <p:nvPr/>
        </p:nvCxnSpPr>
        <p:spPr>
          <a:xfrm>
            <a:off x="5611975" y="3353825"/>
            <a:ext cx="7032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1"/>
          <p:cNvCxnSpPr/>
          <p:nvPr/>
        </p:nvCxnSpPr>
        <p:spPr>
          <a:xfrm>
            <a:off x="5612100" y="3853300"/>
            <a:ext cx="7032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1"/>
          <p:cNvCxnSpPr/>
          <p:nvPr/>
        </p:nvCxnSpPr>
        <p:spPr>
          <a:xfrm>
            <a:off x="5611950" y="4371600"/>
            <a:ext cx="7032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1"/>
          <p:cNvCxnSpPr/>
          <p:nvPr/>
        </p:nvCxnSpPr>
        <p:spPr>
          <a:xfrm>
            <a:off x="5611950" y="4886450"/>
            <a:ext cx="7032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925" y="2485375"/>
            <a:ext cx="47889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925" y="3104100"/>
            <a:ext cx="478900" cy="46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9238" y="4716650"/>
            <a:ext cx="586285" cy="3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2927" y="3614775"/>
            <a:ext cx="478900" cy="4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4875" y="4144225"/>
            <a:ext cx="555000" cy="5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7239413" y="2614650"/>
            <a:ext cx="13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Map</a:t>
            </a:r>
            <a:endParaRPr b="1"/>
          </a:p>
        </p:txBody>
      </p:sp>
      <p:sp>
        <p:nvSpPr>
          <p:cNvPr id="181" name="Google Shape;181;p21"/>
          <p:cNvSpPr txBox="1"/>
          <p:nvPr/>
        </p:nvSpPr>
        <p:spPr>
          <a:xfrm>
            <a:off x="7239425" y="3139363"/>
            <a:ext cx="13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Violin Plot</a:t>
            </a:r>
            <a:endParaRPr b="1"/>
          </a:p>
        </p:txBody>
      </p:sp>
      <p:sp>
        <p:nvSpPr>
          <p:cNvPr id="182" name="Google Shape;182;p21"/>
          <p:cNvSpPr txBox="1"/>
          <p:nvPr/>
        </p:nvSpPr>
        <p:spPr>
          <a:xfrm>
            <a:off x="7239413" y="3677838"/>
            <a:ext cx="13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Star Plot</a:t>
            </a:r>
            <a:endParaRPr b="1"/>
          </a:p>
        </p:txBody>
      </p:sp>
      <p:sp>
        <p:nvSpPr>
          <p:cNvPr id="183" name="Google Shape;183;p21"/>
          <p:cNvSpPr txBox="1"/>
          <p:nvPr/>
        </p:nvSpPr>
        <p:spPr>
          <a:xfrm>
            <a:off x="7166675" y="4221625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Sankey Diagram</a:t>
            </a:r>
            <a:endParaRPr b="1"/>
          </a:p>
        </p:txBody>
      </p:sp>
      <p:sp>
        <p:nvSpPr>
          <p:cNvPr id="184" name="Google Shape;184;p21"/>
          <p:cNvSpPr txBox="1"/>
          <p:nvPr/>
        </p:nvSpPr>
        <p:spPr>
          <a:xfrm>
            <a:off x="7166675" y="4727300"/>
            <a:ext cx="15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Word Cloud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24456C"/>
          </a:solidFill>
          <a:ln>
            <a:noFill/>
          </a:ln>
        </p:spPr>
        <p:txBody>
          <a:bodyPr anchorCtr="0" anchor="ctr" bIns="0" lIns="46400" spcFirstLastPara="1" rIns="0" wrap="square" tIns="0">
            <a:normAutofit/>
          </a:bodyPr>
          <a:lstStyle/>
          <a:p>
            <a:pPr indent="76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</a:pPr>
            <a:r>
              <a:rPr lang="zh-CN" sz="2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Result_Map</a:t>
            </a:r>
            <a:endParaRPr sz="2000"/>
          </a:p>
        </p:txBody>
      </p:sp>
      <p:sp>
        <p:nvSpPr>
          <p:cNvPr id="190" name="Google Shape;190;p22"/>
          <p:cNvSpPr txBox="1"/>
          <p:nvPr>
            <p:ph idx="12" type="sldNum"/>
          </p:nvPr>
        </p:nvSpPr>
        <p:spPr>
          <a:xfrm>
            <a:off x="4435049" y="4914523"/>
            <a:ext cx="273900" cy="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Image"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406" y="509178"/>
            <a:ext cx="1363216" cy="44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050" y="1170125"/>
            <a:ext cx="4859575" cy="359199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311700" y="1472075"/>
            <a:ext cx="25752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Goal</a:t>
            </a:r>
            <a:r>
              <a:rPr b="1" lang="zh-CN" sz="1600"/>
              <a:t>:</a:t>
            </a:r>
            <a:r>
              <a:rPr lang="zh-CN" sz="1600"/>
              <a:t>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Compare a</a:t>
            </a:r>
            <a:r>
              <a:rPr lang="zh-CN" sz="1600"/>
              <a:t>verage popularity of rentals among different districts in Shanghai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Channel: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Position, 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Color(luminance)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